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Work Sans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50603E-BF1B-44CA-9357-0CE3BF93A03C}">
  <a:tblStyle styleId="{C750603E-BF1B-44CA-9357-0CE3BF93A0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5A45166-C3B7-43CD-8434-6DF33063539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font" Target="fonts/WorkSansExtraBold-boldItalic.fntdata"/><Relationship Id="rId12" Type="http://schemas.openxmlformats.org/officeDocument/2006/relationships/slide" Target="slides/slide6.xml"/><Relationship Id="rId23" Type="http://schemas.openxmlformats.org/officeDocument/2006/relationships/font" Target="fonts/WorkSans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9a068dfb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9a068dfb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54c67542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a54c67542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54c67542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a54c67542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54c67542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54c67542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54c67542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54c67542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54c6754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a54c6754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54d8ba0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54d8ba0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a54c67542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a54c6754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9a068dfb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9a068dfb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a54c67542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a54c67542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9a068dfb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9a068dfb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54c6754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a54c6754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9a068dfb6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9a068dfb6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54c6754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54c6754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54c6754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54c6754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hyperlink" Target="http://www.youtube.com/watch?v=T6-DIk5-PrY" TargetMode="External"/><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Xh33wmwcHzk" TargetMode="Externa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4087" y="0"/>
            <a:ext cx="9232174" cy="5143500"/>
          </a:xfrm>
          <a:prstGeom prst="rect">
            <a:avLst/>
          </a:prstGeom>
          <a:noFill/>
          <a:ln>
            <a:noFill/>
          </a:ln>
        </p:spPr>
      </p:pic>
      <p:sp>
        <p:nvSpPr>
          <p:cNvPr id="55" name="Google Shape;55;p13"/>
          <p:cNvSpPr/>
          <p:nvPr/>
        </p:nvSpPr>
        <p:spPr>
          <a:xfrm>
            <a:off x="787138" y="160756"/>
            <a:ext cx="7569600" cy="1056000"/>
          </a:xfrm>
          <a:prstGeom prst="roundRect">
            <a:avLst>
              <a:gd fmla="val 10913" name="adj"/>
            </a:avLst>
          </a:prstGeom>
          <a:solidFill>
            <a:srgbClr val="0B5394"/>
          </a:solidFill>
          <a:ln cap="flat" cmpd="sng" w="28575">
            <a:solidFill>
              <a:schemeClr val="lt1"/>
            </a:solidFill>
            <a:prstDash val="solid"/>
            <a:round/>
            <a:headEnd len="sm" w="sm" type="none"/>
            <a:tailEnd len="sm" w="sm" type="none"/>
          </a:ln>
        </p:spPr>
        <p:txBody>
          <a:bodyPr anchorCtr="0" anchor="ctr" bIns="84525" lIns="84525" spcFirstLastPara="1" rIns="84525" wrap="square" tIns="84525">
            <a:noAutofit/>
          </a:bodyPr>
          <a:lstStyle/>
          <a:p>
            <a:pPr indent="0" lvl="0" marL="0" rtl="0" algn="ctr">
              <a:spcBef>
                <a:spcPts val="0"/>
              </a:spcBef>
              <a:spcAft>
                <a:spcPts val="0"/>
              </a:spcAft>
              <a:buNone/>
            </a:pPr>
            <a:r>
              <a:t/>
            </a:r>
            <a:endParaRPr sz="1294"/>
          </a:p>
        </p:txBody>
      </p:sp>
      <p:sp>
        <p:nvSpPr>
          <p:cNvPr id="56" name="Google Shape;56;p13"/>
          <p:cNvSpPr txBox="1"/>
          <p:nvPr>
            <p:ph type="ctrTitle"/>
          </p:nvPr>
        </p:nvSpPr>
        <p:spPr>
          <a:xfrm>
            <a:off x="934650" y="-260150"/>
            <a:ext cx="7274700" cy="1897800"/>
          </a:xfrm>
          <a:prstGeom prst="rect">
            <a:avLst/>
          </a:prstGeom>
        </p:spPr>
        <p:txBody>
          <a:bodyPr anchorCtr="0" anchor="ctr" bIns="84525" lIns="84525" spcFirstLastPara="1" rIns="84525" wrap="square" tIns="84525">
            <a:normAutofit/>
          </a:bodyPr>
          <a:lstStyle/>
          <a:p>
            <a:pPr indent="0" lvl="0" marL="0" rtl="0" algn="ctr">
              <a:spcBef>
                <a:spcPts val="0"/>
              </a:spcBef>
              <a:spcAft>
                <a:spcPts val="0"/>
              </a:spcAft>
              <a:buNone/>
            </a:pPr>
            <a:r>
              <a:rPr lang="en" sz="4807">
                <a:solidFill>
                  <a:schemeClr val="lt1"/>
                </a:solidFill>
                <a:latin typeface="Work Sans ExtraBold"/>
                <a:ea typeface="Work Sans ExtraBold"/>
                <a:cs typeface="Work Sans ExtraBold"/>
                <a:sym typeface="Work Sans ExtraBold"/>
              </a:rPr>
              <a:t>Robust01 Project Team</a:t>
            </a:r>
            <a:endParaRPr sz="4807">
              <a:solidFill>
                <a:schemeClr val="lt1"/>
              </a:solidFill>
              <a:latin typeface="Work Sans ExtraBold"/>
              <a:ea typeface="Work Sans ExtraBold"/>
              <a:cs typeface="Work Sans ExtraBold"/>
              <a:sym typeface="Work Sans ExtraBold"/>
            </a:endParaRPr>
          </a:p>
        </p:txBody>
      </p:sp>
      <p:pic>
        <p:nvPicPr>
          <p:cNvPr id="57" name="Google Shape;57;p13"/>
          <p:cNvPicPr preferRelativeResize="0"/>
          <p:nvPr/>
        </p:nvPicPr>
        <p:blipFill>
          <a:blip r:embed="rId4">
            <a:alphaModFix/>
          </a:blip>
          <a:stretch>
            <a:fillRect/>
          </a:stretch>
        </p:blipFill>
        <p:spPr>
          <a:xfrm>
            <a:off x="58572" y="4394418"/>
            <a:ext cx="3308350" cy="660225"/>
          </a:xfrm>
          <a:prstGeom prst="rect">
            <a:avLst/>
          </a:prstGeom>
          <a:noFill/>
          <a:ln>
            <a:noFill/>
          </a:ln>
        </p:spPr>
      </p:pic>
      <p:pic>
        <p:nvPicPr>
          <p:cNvPr descr="This is Lebron James throwing the powder.I had the best seats in the arena.This is from December 28 .Enjoy my video.Bradley Simon." id="58" name="Google Shape;58;p13" title="Lebron James throwing the chalk/powder (CLOSE UP)">
            <a:hlinkClick r:id="rId5"/>
          </p:cNvPr>
          <p:cNvPicPr preferRelativeResize="0"/>
          <p:nvPr/>
        </p:nvPicPr>
        <p:blipFill>
          <a:blip r:embed="rId6">
            <a:alphaModFix/>
          </a:blip>
          <a:stretch>
            <a:fillRect/>
          </a:stretch>
        </p:blipFill>
        <p:spPr>
          <a:xfrm>
            <a:off x="3048000" y="1714500"/>
            <a:ext cx="3048000" cy="17145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Bibliometric Visualization</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 Visit</a:t>
            </a:r>
            <a:endParaRPr/>
          </a:p>
        </p:txBody>
      </p:sp>
      <p:sp>
        <p:nvSpPr>
          <p:cNvPr id="122" name="Google Shape;122;p23"/>
          <p:cNvSpPr txBox="1"/>
          <p:nvPr>
            <p:ph idx="1" type="body"/>
          </p:nvPr>
        </p:nvSpPr>
        <p:spPr>
          <a:xfrm>
            <a:off x="311700" y="1152475"/>
            <a:ext cx="4855500" cy="3990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Location: RobustAI Office in San Carlos, CA</a:t>
            </a:r>
            <a:endParaRPr/>
          </a:p>
          <a:p>
            <a:pPr indent="0" lvl="0" marL="0" rtl="0" algn="l">
              <a:spcBef>
                <a:spcPts val="1200"/>
              </a:spcBef>
              <a:spcAft>
                <a:spcPts val="0"/>
              </a:spcAft>
              <a:buNone/>
            </a:pPr>
            <a:r>
              <a:rPr lang="en"/>
              <a:t>Purpose: </a:t>
            </a:r>
            <a:endParaRPr/>
          </a:p>
          <a:p>
            <a:pPr indent="-334327" lvl="0" marL="457200" rtl="0" algn="l">
              <a:spcBef>
                <a:spcPts val="1200"/>
              </a:spcBef>
              <a:spcAft>
                <a:spcPts val="0"/>
              </a:spcAft>
              <a:buSzPct val="100000"/>
              <a:buChar char="●"/>
            </a:pPr>
            <a:r>
              <a:rPr lang="en"/>
              <a:t>Observe basic features &amp; functionalities of CARTER robot</a:t>
            </a:r>
            <a:endParaRPr/>
          </a:p>
          <a:p>
            <a:pPr indent="-334327" lvl="0" marL="457200" rtl="0" algn="l">
              <a:spcBef>
                <a:spcPts val="0"/>
              </a:spcBef>
              <a:spcAft>
                <a:spcPts val="0"/>
              </a:spcAft>
              <a:buSzPct val="100000"/>
              <a:buChar char="●"/>
            </a:pPr>
            <a:r>
              <a:rPr lang="en"/>
              <a:t>Simulate load &amp; unload process to identify bottlenecks &amp; brainstorm solutions</a:t>
            </a:r>
            <a:endParaRPr/>
          </a:p>
          <a:p>
            <a:pPr indent="0" lvl="0" marL="0" rtl="0" algn="l">
              <a:spcBef>
                <a:spcPts val="1200"/>
              </a:spcBef>
              <a:spcAft>
                <a:spcPts val="0"/>
              </a:spcAft>
              <a:buNone/>
            </a:pPr>
            <a:r>
              <a:rPr lang="en"/>
              <a:t>Findings: </a:t>
            </a:r>
            <a:endParaRPr/>
          </a:p>
          <a:p>
            <a:pPr indent="-334327" lvl="0" marL="457200" rtl="0" algn="l">
              <a:spcBef>
                <a:spcPts val="1200"/>
              </a:spcBef>
              <a:spcAft>
                <a:spcPts val="0"/>
              </a:spcAft>
              <a:buSzPct val="100000"/>
              <a:buChar char="●"/>
            </a:pPr>
            <a:r>
              <a:rPr lang="en"/>
              <a:t>Totes manually lifted &amp; scanned on stationary scanner before loading</a:t>
            </a:r>
            <a:endParaRPr/>
          </a:p>
          <a:p>
            <a:pPr indent="-334327" lvl="0" marL="457200" rtl="0" algn="l">
              <a:spcBef>
                <a:spcPts val="0"/>
              </a:spcBef>
              <a:spcAft>
                <a:spcPts val="0"/>
              </a:spcAft>
              <a:buSzPct val="100000"/>
              <a:buChar char="●"/>
            </a:pPr>
            <a:r>
              <a:t/>
            </a:r>
            <a:endParaRPr/>
          </a:p>
          <a:p>
            <a:pPr indent="0" lvl="0" marL="0" rtl="0" algn="l">
              <a:spcBef>
                <a:spcPts val="1200"/>
              </a:spcBef>
              <a:spcAft>
                <a:spcPts val="1200"/>
              </a:spcAft>
              <a:buNone/>
            </a:pPr>
            <a:r>
              <a:t/>
            </a:r>
            <a:endParaRPr/>
          </a:p>
        </p:txBody>
      </p:sp>
      <p:pic>
        <p:nvPicPr>
          <p:cNvPr id="123" name="Google Shape;123;p23" title="IMG_7304.jpg"/>
          <p:cNvPicPr preferRelativeResize="0"/>
          <p:nvPr/>
        </p:nvPicPr>
        <p:blipFill rotWithShape="1">
          <a:blip r:embed="rId3">
            <a:alphaModFix/>
          </a:blip>
          <a:srcRect b="8978" l="0" r="16867" t="18320"/>
          <a:stretch/>
        </p:blipFill>
        <p:spPr>
          <a:xfrm>
            <a:off x="5421751" y="445025"/>
            <a:ext cx="3544024" cy="41323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527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Risks</a:t>
            </a:r>
            <a:endParaRPr/>
          </a:p>
        </p:txBody>
      </p:sp>
      <p:pic>
        <p:nvPicPr>
          <p:cNvPr id="129" name="Google Shape;129;p24" title="IMG_7305.jpg"/>
          <p:cNvPicPr preferRelativeResize="0"/>
          <p:nvPr/>
        </p:nvPicPr>
        <p:blipFill rotWithShape="1">
          <a:blip r:embed="rId3">
            <a:alphaModFix/>
          </a:blip>
          <a:srcRect b="29007" l="17792" r="26901" t="0"/>
          <a:stretch/>
        </p:blipFill>
        <p:spPr>
          <a:xfrm>
            <a:off x="5767000" y="231650"/>
            <a:ext cx="2734476" cy="4680202"/>
          </a:xfrm>
          <a:prstGeom prst="rect">
            <a:avLst/>
          </a:prstGeom>
          <a:noFill/>
          <a:ln>
            <a:noFill/>
          </a:ln>
        </p:spPr>
      </p:pic>
      <p:graphicFrame>
        <p:nvGraphicFramePr>
          <p:cNvPr id="130" name="Google Shape;130;p24"/>
          <p:cNvGraphicFramePr/>
          <p:nvPr/>
        </p:nvGraphicFramePr>
        <p:xfrm>
          <a:off x="311700" y="1110800"/>
          <a:ext cx="3000000" cy="3000000"/>
        </p:xfrm>
        <a:graphic>
          <a:graphicData uri="http://schemas.openxmlformats.org/drawingml/2006/table">
            <a:tbl>
              <a:tblPr>
                <a:noFill/>
                <a:tableStyleId>{C750603E-BF1B-44CA-9357-0CE3BF93A03C}</a:tableStyleId>
              </a:tblPr>
              <a:tblGrid>
                <a:gridCol w="2284100"/>
                <a:gridCol w="2995300"/>
              </a:tblGrid>
              <a:tr h="628450">
                <a:tc>
                  <a:txBody>
                    <a:bodyPr/>
                    <a:lstStyle/>
                    <a:p>
                      <a:pPr indent="0" lvl="0" marL="0" rtl="0" algn="l">
                        <a:spcBef>
                          <a:spcPts val="0"/>
                        </a:spcBef>
                        <a:spcAft>
                          <a:spcPts val="0"/>
                        </a:spcAft>
                        <a:buNone/>
                      </a:pPr>
                      <a:r>
                        <a:rPr lang="en"/>
                        <a:t>Risk </a:t>
                      </a:r>
                      <a:endParaRPr/>
                    </a:p>
                  </a:txBody>
                  <a:tcPr marT="91425" marB="91425" marR="91425" marL="91425"/>
                </a:tc>
                <a:tc>
                  <a:txBody>
                    <a:bodyPr/>
                    <a:lstStyle/>
                    <a:p>
                      <a:pPr indent="0" lvl="0" marL="0" rtl="0" algn="l">
                        <a:spcBef>
                          <a:spcPts val="0"/>
                        </a:spcBef>
                        <a:spcAft>
                          <a:spcPts val="0"/>
                        </a:spcAft>
                        <a:buNone/>
                      </a:pPr>
                      <a:r>
                        <a:rPr lang="en"/>
                        <a:t>Mitigation Strategy</a:t>
                      </a:r>
                      <a:endParaRPr/>
                    </a:p>
                  </a:txBody>
                  <a:tcPr marT="91425" marB="91425" marR="91425" marL="91425"/>
                </a:tc>
              </a:tr>
              <a:tr h="886700">
                <a:tc>
                  <a:txBody>
                    <a:bodyPr/>
                    <a:lstStyle/>
                    <a:p>
                      <a:pPr indent="0" lvl="0" marL="0" rtl="0" algn="l">
                        <a:spcBef>
                          <a:spcPts val="0"/>
                        </a:spcBef>
                        <a:spcAft>
                          <a:spcPts val="0"/>
                        </a:spcAft>
                        <a:buNone/>
                      </a:pPr>
                      <a:r>
                        <a:rPr lang="en"/>
                        <a:t>CARTER </a:t>
                      </a:r>
                      <a:r>
                        <a:rPr lang="en"/>
                        <a:t>robot is not capable of interaction with our process solution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86700">
                <a:tc>
                  <a:txBody>
                    <a:bodyPr/>
                    <a:lstStyle/>
                    <a:p>
                      <a:pPr indent="0" lvl="0" marL="0" rtl="0" algn="l">
                        <a:spcBef>
                          <a:spcPts val="0"/>
                        </a:spcBef>
                        <a:spcAft>
                          <a:spcPts val="0"/>
                        </a:spcAft>
                        <a:buNone/>
                      </a:pPr>
                      <a:r>
                        <a:rPr lang="en">
                          <a:solidFill>
                            <a:schemeClr val="dk1"/>
                          </a:solidFill>
                        </a:rPr>
                        <a:t>Solution is not compatible with RobustAI customer sites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86700">
                <a:tc>
                  <a:txBody>
                    <a:bodyPr/>
                    <a:lstStyle/>
                    <a:p>
                      <a:pPr indent="0" lvl="0" marL="0" rtl="0" algn="l">
                        <a:spcBef>
                          <a:spcPts val="0"/>
                        </a:spcBef>
                        <a:spcAft>
                          <a:spcPts val="0"/>
                        </a:spcAft>
                        <a:buNone/>
                      </a:pPr>
                      <a:r>
                        <a:rPr lang="en">
                          <a:solidFill>
                            <a:schemeClr val="dk1"/>
                          </a:solidFill>
                        </a:rPr>
                        <a:t>Prototype is not reliable / dependable enough for production use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Use proven components, run repeated test cycles, apply modular design for easy fixes</a:t>
                      </a:r>
                      <a:endParaRPr/>
                    </a:p>
                  </a:txBody>
                  <a:tcPr marT="91425" marB="91425" marR="91425" marL="91425"/>
                </a:tc>
              </a:tr>
            </a:tbl>
          </a:graphicData>
        </a:graphic>
      </p:graphicFrame>
      <p:graphicFrame>
        <p:nvGraphicFramePr>
          <p:cNvPr id="131" name="Google Shape;131;p24"/>
          <p:cNvGraphicFramePr/>
          <p:nvPr/>
        </p:nvGraphicFramePr>
        <p:xfrm>
          <a:off x="304800" y="304800"/>
          <a:ext cx="3000000" cy="3000000"/>
        </p:xfrm>
        <a:graphic>
          <a:graphicData uri="http://schemas.openxmlformats.org/drawingml/2006/table">
            <a:tbl>
              <a:tblPr>
                <a:noFill/>
                <a:tableStyleId>{85A45166-C3B7-43CD-8434-6DF330635395}</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Direction 1: Optimized Manual Workstation</a:t>
            </a:r>
            <a:endParaRPr/>
          </a:p>
        </p:txBody>
      </p:sp>
      <p:sp>
        <p:nvSpPr>
          <p:cNvPr id="137" name="Google Shape;137;p25"/>
          <p:cNvSpPr txBox="1"/>
          <p:nvPr>
            <p:ph idx="1" type="body"/>
          </p:nvPr>
        </p:nvSpPr>
        <p:spPr>
          <a:xfrm>
            <a:off x="311700" y="1152475"/>
            <a:ext cx="4713900" cy="1419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Focuses on streamlining human-robot interaction</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UI improvements </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W</a:t>
            </a:r>
            <a:r>
              <a:rPr lang="en" sz="1400">
                <a:solidFill>
                  <a:schemeClr val="dk1"/>
                </a:solidFill>
              </a:rPr>
              <a:t>orkflow design</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Minimizes </a:t>
            </a:r>
            <a:r>
              <a:rPr lang="en" sz="1400">
                <a:solidFill>
                  <a:schemeClr val="dk1"/>
                </a:solidFill>
              </a:rPr>
              <a:t>capital expenditur</a:t>
            </a:r>
            <a:r>
              <a:rPr lang="en">
                <a:solidFill>
                  <a:schemeClr val="dk1"/>
                </a:solidFill>
              </a:rPr>
              <a:t>e</a:t>
            </a:r>
            <a:endParaRPr sz="1400">
              <a:solidFill>
                <a:schemeClr val="dk1"/>
              </a:solidFill>
            </a:endParaRPr>
          </a:p>
          <a:p>
            <a:pPr indent="0" lvl="0" marL="0" rtl="0" algn="l">
              <a:spcBef>
                <a:spcPts val="1200"/>
              </a:spcBef>
              <a:spcAft>
                <a:spcPts val="1200"/>
              </a:spcAft>
              <a:buNone/>
            </a:pPr>
            <a:r>
              <a:t/>
            </a:r>
            <a:endParaRPr/>
          </a:p>
        </p:txBody>
      </p:sp>
      <p:pic>
        <p:nvPicPr>
          <p:cNvPr id="138" name="Google Shape;138;p25"/>
          <p:cNvPicPr preferRelativeResize="0"/>
          <p:nvPr/>
        </p:nvPicPr>
        <p:blipFill>
          <a:blip r:embed="rId3">
            <a:alphaModFix/>
          </a:blip>
          <a:stretch>
            <a:fillRect/>
          </a:stretch>
        </p:blipFill>
        <p:spPr>
          <a:xfrm>
            <a:off x="5774313" y="2768450"/>
            <a:ext cx="2916075" cy="2916075"/>
          </a:xfrm>
          <a:prstGeom prst="rect">
            <a:avLst/>
          </a:prstGeom>
          <a:noFill/>
          <a:ln>
            <a:noFill/>
          </a:ln>
        </p:spPr>
      </p:pic>
      <p:pic>
        <p:nvPicPr>
          <p:cNvPr id="139" name="Google Shape;139;p25"/>
          <p:cNvPicPr preferRelativeResize="0"/>
          <p:nvPr/>
        </p:nvPicPr>
        <p:blipFill>
          <a:blip r:embed="rId4">
            <a:alphaModFix/>
          </a:blip>
          <a:stretch>
            <a:fillRect/>
          </a:stretch>
        </p:blipFill>
        <p:spPr>
          <a:xfrm>
            <a:off x="372850" y="2768450"/>
            <a:ext cx="5256425" cy="2066325"/>
          </a:xfrm>
          <a:prstGeom prst="rect">
            <a:avLst/>
          </a:prstGeom>
          <a:noFill/>
          <a:ln>
            <a:noFill/>
          </a:ln>
        </p:spPr>
      </p:pic>
      <p:pic>
        <p:nvPicPr>
          <p:cNvPr id="140" name="Google Shape;140;p25"/>
          <p:cNvPicPr preferRelativeResize="0"/>
          <p:nvPr/>
        </p:nvPicPr>
        <p:blipFill>
          <a:blip r:embed="rId5">
            <a:alphaModFix/>
          </a:blip>
          <a:stretch>
            <a:fillRect/>
          </a:stretch>
        </p:blipFill>
        <p:spPr>
          <a:xfrm>
            <a:off x="5370500" y="1067425"/>
            <a:ext cx="3461801" cy="230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Direction 2: Gravity-Assisted Mechanization </a:t>
            </a:r>
            <a:endParaRPr/>
          </a:p>
        </p:txBody>
      </p:sp>
      <p:sp>
        <p:nvSpPr>
          <p:cNvPr id="146" name="Google Shape;146;p26"/>
          <p:cNvSpPr txBox="1"/>
          <p:nvPr>
            <p:ph idx="1" type="body"/>
          </p:nvPr>
        </p:nvSpPr>
        <p:spPr>
          <a:xfrm>
            <a:off x="311700" y="1152475"/>
            <a:ext cx="5442900" cy="3416400"/>
          </a:xfrm>
          <a:prstGeom prst="rect">
            <a:avLst/>
          </a:prstGeom>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sz="1400">
                <a:solidFill>
                  <a:schemeClr val="dk1"/>
                </a:solidFill>
              </a:rPr>
              <a:t>Employs low-cost mechanical infrastructure</a:t>
            </a:r>
            <a:endParaRPr sz="1400">
              <a:solidFill>
                <a:schemeClr val="dk1"/>
              </a:solidFill>
            </a:endParaRPr>
          </a:p>
          <a:p>
            <a:pPr indent="-317500" lvl="1" marL="914400" rtl="0" algn="l">
              <a:lnSpc>
                <a:spcPct val="200000"/>
              </a:lnSpc>
              <a:spcBef>
                <a:spcPts val="0"/>
              </a:spcBef>
              <a:spcAft>
                <a:spcPts val="0"/>
              </a:spcAft>
              <a:buSzPts val="1400"/>
              <a:buChar char="○"/>
            </a:pPr>
            <a:r>
              <a:rPr lang="en">
                <a:solidFill>
                  <a:schemeClr val="dk1"/>
                </a:solidFill>
              </a:rPr>
              <a:t>A</a:t>
            </a:r>
            <a:r>
              <a:rPr lang="en" sz="1400">
                <a:solidFill>
                  <a:schemeClr val="dk1"/>
                </a:solidFill>
              </a:rPr>
              <a:t>utomates the physical lifting and conveying of totes</a:t>
            </a:r>
            <a:endParaRPr>
              <a:solidFill>
                <a:schemeClr val="dk1"/>
              </a:solidFill>
            </a:endParaRPr>
          </a:p>
          <a:p>
            <a:pPr indent="-317500" lvl="1" marL="914400" rtl="0" algn="l">
              <a:lnSpc>
                <a:spcPct val="200000"/>
              </a:lnSpc>
              <a:spcBef>
                <a:spcPts val="0"/>
              </a:spcBef>
              <a:spcAft>
                <a:spcPts val="0"/>
              </a:spcAft>
              <a:buSzPts val="1400"/>
              <a:buChar char="○"/>
            </a:pPr>
            <a:r>
              <a:rPr lang="en">
                <a:solidFill>
                  <a:schemeClr val="dk1"/>
                </a:solidFill>
              </a:rPr>
              <a:t>Reduces </a:t>
            </a:r>
            <a:r>
              <a:rPr lang="en" sz="1400">
                <a:solidFill>
                  <a:schemeClr val="dk1"/>
                </a:solidFill>
              </a:rPr>
              <a:t>the most strenuous manual motions</a:t>
            </a:r>
            <a:endParaRPr sz="1400"/>
          </a:p>
        </p:txBody>
      </p:sp>
      <p:pic>
        <p:nvPicPr>
          <p:cNvPr id="147" name="Google Shape;147;p26"/>
          <p:cNvPicPr preferRelativeResize="0"/>
          <p:nvPr/>
        </p:nvPicPr>
        <p:blipFill>
          <a:blip r:embed="rId3">
            <a:alphaModFix/>
          </a:blip>
          <a:stretch>
            <a:fillRect/>
          </a:stretch>
        </p:blipFill>
        <p:spPr>
          <a:xfrm>
            <a:off x="5087925" y="2459075"/>
            <a:ext cx="4234650" cy="2437600"/>
          </a:xfrm>
          <a:prstGeom prst="rect">
            <a:avLst/>
          </a:prstGeom>
          <a:noFill/>
          <a:ln>
            <a:noFill/>
          </a:ln>
        </p:spPr>
      </p:pic>
      <p:pic>
        <p:nvPicPr>
          <p:cNvPr id="148" name="Google Shape;148;p26"/>
          <p:cNvPicPr preferRelativeResize="0"/>
          <p:nvPr/>
        </p:nvPicPr>
        <p:blipFill>
          <a:blip r:embed="rId4">
            <a:alphaModFix/>
          </a:blip>
          <a:stretch>
            <a:fillRect/>
          </a:stretch>
        </p:blipFill>
        <p:spPr>
          <a:xfrm>
            <a:off x="162750" y="2902900"/>
            <a:ext cx="3115423" cy="20764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Direction 3: Fully Automated Tote Exchange</a:t>
            </a:r>
            <a:endParaRPr/>
          </a:p>
        </p:txBody>
      </p:sp>
      <p:sp>
        <p:nvSpPr>
          <p:cNvPr id="154" name="Google Shape;154;p27"/>
          <p:cNvSpPr txBox="1"/>
          <p:nvPr>
            <p:ph idx="1" type="body"/>
          </p:nvPr>
        </p:nvSpPr>
        <p:spPr>
          <a:xfrm>
            <a:off x="311700" y="1152475"/>
            <a:ext cx="6895500" cy="1960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 high capital, high speed solution for maximum throughput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Eliminates the human operator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Process is done in one single and minimal time window</a:t>
            </a:r>
            <a:endParaRPr>
              <a:solidFill>
                <a:schemeClr val="dk1"/>
              </a:solidFill>
            </a:endParaRPr>
          </a:p>
        </p:txBody>
      </p:sp>
      <p:pic>
        <p:nvPicPr>
          <p:cNvPr id="155" name="Google Shape;155;p27"/>
          <p:cNvPicPr preferRelativeResize="0"/>
          <p:nvPr/>
        </p:nvPicPr>
        <p:blipFill>
          <a:blip r:embed="rId3">
            <a:alphaModFix/>
          </a:blip>
          <a:stretch>
            <a:fillRect/>
          </a:stretch>
        </p:blipFill>
        <p:spPr>
          <a:xfrm>
            <a:off x="453901" y="3247425"/>
            <a:ext cx="2609850" cy="1752600"/>
          </a:xfrm>
          <a:prstGeom prst="rect">
            <a:avLst/>
          </a:prstGeom>
          <a:noFill/>
          <a:ln>
            <a:noFill/>
          </a:ln>
        </p:spPr>
      </p:pic>
      <p:pic>
        <p:nvPicPr>
          <p:cNvPr id="156" name="Google Shape;156;p27"/>
          <p:cNvPicPr preferRelativeResize="0"/>
          <p:nvPr/>
        </p:nvPicPr>
        <p:blipFill>
          <a:blip r:embed="rId4">
            <a:alphaModFix/>
          </a:blip>
          <a:stretch>
            <a:fillRect/>
          </a:stretch>
        </p:blipFill>
        <p:spPr>
          <a:xfrm>
            <a:off x="3216151" y="3254375"/>
            <a:ext cx="2589037" cy="1726025"/>
          </a:xfrm>
          <a:prstGeom prst="rect">
            <a:avLst/>
          </a:prstGeom>
          <a:noFill/>
          <a:ln>
            <a:noFill/>
          </a:ln>
        </p:spPr>
      </p:pic>
      <p:pic>
        <p:nvPicPr>
          <p:cNvPr id="157" name="Google Shape;157;p27"/>
          <p:cNvPicPr preferRelativeResize="0"/>
          <p:nvPr/>
        </p:nvPicPr>
        <p:blipFill>
          <a:blip r:embed="rId5">
            <a:alphaModFix/>
          </a:blip>
          <a:stretch>
            <a:fillRect/>
          </a:stretch>
        </p:blipFill>
        <p:spPr>
          <a:xfrm>
            <a:off x="5957576" y="3254372"/>
            <a:ext cx="2732529" cy="1726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163" name="Google Shape;163;p28"/>
          <p:cNvSpPr txBox="1"/>
          <p:nvPr>
            <p:ph idx="1" type="body"/>
          </p:nvPr>
        </p:nvSpPr>
        <p:spPr>
          <a:xfrm>
            <a:off x="311700" y="1152475"/>
            <a:ext cx="516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Moving</a:t>
            </a:r>
            <a:r>
              <a:rPr lang="en"/>
              <a:t> forward, our ROBUSTAI group will consider each solution direction presented, and through our evaluations we will discuss future implementations as well as determining which of the solutions is most impactful, feasible, and meets the target metrics described in our initial project scope. </a:t>
            </a:r>
            <a:endParaRPr/>
          </a:p>
        </p:txBody>
      </p:sp>
      <p:pic>
        <p:nvPicPr>
          <p:cNvPr id="164" name="Google Shape;164;p28" title="IMG_7499.jpg"/>
          <p:cNvPicPr preferRelativeResize="0"/>
          <p:nvPr/>
        </p:nvPicPr>
        <p:blipFill rotWithShape="1">
          <a:blip r:embed="rId3">
            <a:alphaModFix/>
          </a:blip>
          <a:srcRect b="0" l="0" r="10754" t="7330"/>
          <a:stretch/>
        </p:blipFill>
        <p:spPr>
          <a:xfrm>
            <a:off x="5708899" y="188450"/>
            <a:ext cx="3303852" cy="45744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62500" y="397900"/>
            <a:ext cx="498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RobustAI Company Background</a:t>
            </a:r>
            <a:endParaRPr/>
          </a:p>
        </p:txBody>
      </p:sp>
      <p:sp>
        <p:nvSpPr>
          <p:cNvPr id="64" name="Google Shape;64;p14"/>
          <p:cNvSpPr txBox="1"/>
          <p:nvPr>
            <p:ph idx="1" type="body"/>
          </p:nvPr>
        </p:nvSpPr>
        <p:spPr>
          <a:xfrm>
            <a:off x="162500" y="1152475"/>
            <a:ext cx="4902600" cy="212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chemeClr val="dk1"/>
                </a:solidFill>
              </a:rPr>
              <a:t>RobustAI</a:t>
            </a:r>
            <a:r>
              <a:rPr lang="en" sz="1500">
                <a:solidFill>
                  <a:schemeClr val="dk1"/>
                </a:solidFill>
              </a:rPr>
              <a:t> focuses on innovating technologies of automated and semi-autonomous robots utilized for warehouse packing and shipping, with a proprietary </a:t>
            </a:r>
            <a:r>
              <a:rPr b="1" lang="en" sz="1500">
                <a:solidFill>
                  <a:schemeClr val="dk1"/>
                </a:solidFill>
              </a:rPr>
              <a:t>Cognitive Engine</a:t>
            </a:r>
            <a:r>
              <a:rPr lang="en" sz="1500">
                <a:solidFill>
                  <a:schemeClr val="dk1"/>
                </a:solidFill>
              </a:rPr>
              <a:t> that enables robots to operate safely and reliably alongside human workers by understanding and reacting to complex, dynamic environments.</a:t>
            </a:r>
            <a:endParaRPr sz="2200"/>
          </a:p>
        </p:txBody>
      </p:sp>
      <p:pic>
        <p:nvPicPr>
          <p:cNvPr id="65" name="Google Shape;65;p14" title="IMG_7307.jpg"/>
          <p:cNvPicPr preferRelativeResize="0"/>
          <p:nvPr/>
        </p:nvPicPr>
        <p:blipFill>
          <a:blip r:embed="rId3">
            <a:alphaModFix/>
          </a:blip>
          <a:stretch>
            <a:fillRect/>
          </a:stretch>
        </p:blipFill>
        <p:spPr>
          <a:xfrm>
            <a:off x="5286363" y="0"/>
            <a:ext cx="385762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title="Robust AI Carter demo video">
            <a:hlinkClick r:id="rId3"/>
          </p:cNvPr>
          <p:cNvPicPr preferRelativeResize="0"/>
          <p:nvPr/>
        </p:nvPicPr>
        <p:blipFill>
          <a:blip r:embed="rId4">
            <a:alphaModFix/>
          </a:blip>
          <a:stretch>
            <a:fillRect/>
          </a:stretch>
        </p:blipFill>
        <p:spPr>
          <a:xfrm>
            <a:off x="465825" y="262025"/>
            <a:ext cx="8212350" cy="461945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CARTER Robot</a:t>
            </a:r>
            <a:endParaRPr/>
          </a:p>
        </p:txBody>
      </p:sp>
      <p:sp>
        <p:nvSpPr>
          <p:cNvPr id="76" name="Google Shape;76;p16"/>
          <p:cNvSpPr txBox="1"/>
          <p:nvPr>
            <p:ph idx="1" type="body"/>
          </p:nvPr>
        </p:nvSpPr>
        <p:spPr>
          <a:xfrm>
            <a:off x="311700" y="1017725"/>
            <a:ext cx="6575100" cy="1206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t>C.A.R.T.E.R. is a semi-autonomous robot used by customers of ROBUSTAI pertaining to warehouse operations. It contains shelves with light strips </a:t>
            </a:r>
            <a:r>
              <a:rPr lang="en"/>
              <a:t>indicating</a:t>
            </a:r>
            <a:r>
              <a:rPr lang="en"/>
              <a:t> loaded packages, marquees for displaying current action of the robot, as well as a screen displaying the specific package ID. It’s main contribution comes from the guided-reactive handle that allows workers to move the robot smoothly without carrying the entire weight of each cart.</a:t>
            </a:r>
            <a:endParaRPr/>
          </a:p>
        </p:txBody>
      </p:sp>
      <p:pic>
        <p:nvPicPr>
          <p:cNvPr id="77" name="Google Shape;77;p16"/>
          <p:cNvPicPr preferRelativeResize="0"/>
          <p:nvPr/>
        </p:nvPicPr>
        <p:blipFill rotWithShape="1">
          <a:blip r:embed="rId3">
            <a:alphaModFix/>
          </a:blip>
          <a:srcRect b="0" l="27944" r="34742" t="0"/>
          <a:stretch/>
        </p:blipFill>
        <p:spPr>
          <a:xfrm>
            <a:off x="6792550" y="340525"/>
            <a:ext cx="2206602" cy="3326426"/>
          </a:xfrm>
          <a:prstGeom prst="rect">
            <a:avLst/>
          </a:prstGeom>
          <a:noFill/>
          <a:ln>
            <a:noFill/>
          </a:ln>
        </p:spPr>
      </p:pic>
      <p:pic>
        <p:nvPicPr>
          <p:cNvPr id="78" name="Google Shape;78;p16"/>
          <p:cNvPicPr preferRelativeResize="0"/>
          <p:nvPr/>
        </p:nvPicPr>
        <p:blipFill>
          <a:blip r:embed="rId4">
            <a:alphaModFix/>
          </a:blip>
          <a:stretch>
            <a:fillRect/>
          </a:stretch>
        </p:blipFill>
        <p:spPr>
          <a:xfrm>
            <a:off x="107575" y="2465750"/>
            <a:ext cx="3766175" cy="2510775"/>
          </a:xfrm>
          <a:prstGeom prst="rect">
            <a:avLst/>
          </a:prstGeom>
          <a:noFill/>
          <a:ln>
            <a:noFill/>
          </a:ln>
        </p:spPr>
      </p:pic>
      <p:sp>
        <p:nvSpPr>
          <p:cNvPr id="79" name="Google Shape;79;p16"/>
          <p:cNvSpPr txBox="1"/>
          <p:nvPr/>
        </p:nvSpPr>
        <p:spPr>
          <a:xfrm>
            <a:off x="4083400" y="2528550"/>
            <a:ext cx="2803500" cy="23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 Cognitive</a:t>
            </a:r>
            <a:endParaRPr sz="1800">
              <a:solidFill>
                <a:schemeClr val="dk2"/>
              </a:solidFill>
            </a:endParaRPr>
          </a:p>
          <a:p>
            <a:pPr indent="0" lvl="0" marL="0" rtl="0" algn="l">
              <a:spcBef>
                <a:spcPts val="0"/>
              </a:spcBef>
              <a:spcAft>
                <a:spcPts val="0"/>
              </a:spcAft>
              <a:buNone/>
            </a:pPr>
            <a:r>
              <a:rPr lang="en" sz="1800">
                <a:solidFill>
                  <a:schemeClr val="dk2"/>
                </a:solidFill>
              </a:rPr>
              <a:t>A. Autonomous</a:t>
            </a:r>
            <a:endParaRPr sz="1800">
              <a:solidFill>
                <a:schemeClr val="dk2"/>
              </a:solidFill>
            </a:endParaRPr>
          </a:p>
          <a:p>
            <a:pPr indent="0" lvl="0" marL="0" rtl="0" algn="l">
              <a:spcBef>
                <a:spcPts val="0"/>
              </a:spcBef>
              <a:spcAft>
                <a:spcPts val="0"/>
              </a:spcAft>
              <a:buNone/>
            </a:pPr>
            <a:r>
              <a:rPr lang="en" sz="1800">
                <a:solidFill>
                  <a:schemeClr val="dk2"/>
                </a:solidFill>
              </a:rPr>
              <a:t>R. Reliable</a:t>
            </a:r>
            <a:endParaRPr sz="1800">
              <a:solidFill>
                <a:schemeClr val="dk2"/>
              </a:solidFill>
            </a:endParaRPr>
          </a:p>
          <a:p>
            <a:pPr indent="0" lvl="0" marL="0" rtl="0" algn="l">
              <a:spcBef>
                <a:spcPts val="0"/>
              </a:spcBef>
              <a:spcAft>
                <a:spcPts val="0"/>
              </a:spcAft>
              <a:buNone/>
            </a:pPr>
            <a:r>
              <a:rPr lang="en" sz="1800">
                <a:solidFill>
                  <a:schemeClr val="dk2"/>
                </a:solidFill>
              </a:rPr>
              <a:t>T. Throughput</a:t>
            </a:r>
            <a:endParaRPr sz="1800">
              <a:solidFill>
                <a:schemeClr val="dk2"/>
              </a:solidFill>
            </a:endParaRPr>
          </a:p>
          <a:p>
            <a:pPr indent="0" lvl="0" marL="0" rtl="0" algn="l">
              <a:spcBef>
                <a:spcPts val="0"/>
              </a:spcBef>
              <a:spcAft>
                <a:spcPts val="0"/>
              </a:spcAft>
              <a:buNone/>
            </a:pPr>
            <a:r>
              <a:rPr lang="en" sz="1800">
                <a:solidFill>
                  <a:schemeClr val="dk2"/>
                </a:solidFill>
              </a:rPr>
              <a:t>E. Engine</a:t>
            </a:r>
            <a:endParaRPr sz="1800">
              <a:solidFill>
                <a:schemeClr val="dk2"/>
              </a:solidFill>
            </a:endParaRPr>
          </a:p>
          <a:p>
            <a:pPr indent="0" lvl="0" marL="0" rtl="0" algn="l">
              <a:spcBef>
                <a:spcPts val="0"/>
              </a:spcBef>
              <a:spcAft>
                <a:spcPts val="0"/>
              </a:spcAft>
              <a:buNone/>
            </a:pPr>
            <a:r>
              <a:rPr lang="en" sz="1800">
                <a:solidFill>
                  <a:schemeClr val="dk2"/>
                </a:solidFill>
              </a:rPr>
              <a:t>R. Real-Time</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52400" y="285950"/>
            <a:ext cx="8839199" cy="45715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0" name="Google Shape;90;p18"/>
          <p:cNvSpPr txBox="1"/>
          <p:nvPr>
            <p:ph idx="1" type="body"/>
          </p:nvPr>
        </p:nvSpPr>
        <p:spPr>
          <a:xfrm>
            <a:off x="311700" y="1152475"/>
            <a:ext cx="4753200" cy="268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Aptos"/>
                <a:ea typeface="Aptos"/>
                <a:cs typeface="Aptos"/>
                <a:sym typeface="Aptos"/>
              </a:rPr>
              <a:t>Robust AI's manual tote exchange process for its variable robot fleet is a system bottleneck, averaging 10 seconds of task time per container handled, despite a target task time of 5 seconds. </a:t>
            </a:r>
            <a:endParaRPr sz="1300">
              <a:solidFill>
                <a:schemeClr val="dk1"/>
              </a:solidFill>
              <a:latin typeface="Aptos"/>
              <a:ea typeface="Aptos"/>
              <a:cs typeface="Aptos"/>
              <a:sym typeface="Aptos"/>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Aptos"/>
              <a:ea typeface="Aptos"/>
              <a:cs typeface="Aptos"/>
              <a:sym typeface="Aptos"/>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Aptos"/>
                <a:ea typeface="Aptos"/>
                <a:cs typeface="Aptos"/>
                <a:sym typeface="Aptos"/>
              </a:rPr>
              <a:t>This project is scoped exclusively to the load/unload workstation, decoupled from downstream packing, and aims to identify data-driven strategies to minimize robot idle time and furthermore minimize total operating costs.</a:t>
            </a:r>
            <a:endParaRPr sz="1300">
              <a:solidFill>
                <a:schemeClr val="dk1"/>
              </a:solidFill>
              <a:latin typeface="Aptos"/>
              <a:ea typeface="Aptos"/>
              <a:cs typeface="Aptos"/>
              <a:sym typeface="Aptos"/>
            </a:endParaRPr>
          </a:p>
          <a:p>
            <a:pPr indent="0" lvl="0" marL="0" rtl="0" algn="l">
              <a:spcBef>
                <a:spcPts val="0"/>
              </a:spcBef>
              <a:spcAft>
                <a:spcPts val="1200"/>
              </a:spcAft>
              <a:buNone/>
            </a:pPr>
            <a:r>
              <a:t/>
            </a:r>
            <a:endParaRPr/>
          </a:p>
        </p:txBody>
      </p:sp>
      <p:pic>
        <p:nvPicPr>
          <p:cNvPr id="91" name="Google Shape;91;p18" title="IMG_7331.jpg"/>
          <p:cNvPicPr preferRelativeResize="0"/>
          <p:nvPr/>
        </p:nvPicPr>
        <p:blipFill rotWithShape="1">
          <a:blip r:embed="rId3">
            <a:alphaModFix/>
          </a:blip>
          <a:srcRect b="11171" l="19827" r="9535" t="21370"/>
          <a:stretch/>
        </p:blipFill>
        <p:spPr>
          <a:xfrm>
            <a:off x="5214175" y="267000"/>
            <a:ext cx="3478725" cy="4429348"/>
          </a:xfrm>
          <a:prstGeom prst="rect">
            <a:avLst/>
          </a:prstGeom>
          <a:noFill/>
          <a:ln>
            <a:noFill/>
          </a:ln>
        </p:spPr>
      </p:pic>
      <p:sp>
        <p:nvSpPr>
          <p:cNvPr id="92" name="Google Shape;92;p18"/>
          <p:cNvSpPr txBox="1"/>
          <p:nvPr/>
        </p:nvSpPr>
        <p:spPr>
          <a:xfrm>
            <a:off x="2607050" y="3989600"/>
            <a:ext cx="29133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rPr>
              <a:t>To the right is the ORIGINAL Mach-1 CARTER Prototype ---&gt;</a:t>
            </a:r>
            <a:endParaRPr b="1" sz="13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State of ROBUSTAI</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Objectives/KPIs</a:t>
            </a:r>
            <a:endParaRPr/>
          </a:p>
        </p:txBody>
      </p:sp>
      <p:graphicFrame>
        <p:nvGraphicFramePr>
          <p:cNvPr id="104" name="Google Shape;104;p20"/>
          <p:cNvGraphicFramePr/>
          <p:nvPr/>
        </p:nvGraphicFramePr>
        <p:xfrm>
          <a:off x="952500" y="1433975"/>
          <a:ext cx="3000000" cy="3000000"/>
        </p:xfrm>
        <a:graphic>
          <a:graphicData uri="http://schemas.openxmlformats.org/drawingml/2006/table">
            <a:tbl>
              <a:tblPr>
                <a:noFill/>
                <a:tableStyleId>{C750603E-BF1B-44CA-9357-0CE3BF93A03C}</a:tableStyleId>
              </a:tblPr>
              <a:tblGrid>
                <a:gridCol w="2299050"/>
                <a:gridCol w="2299050"/>
                <a:gridCol w="2299050"/>
              </a:tblGrid>
              <a:tr h="619875">
                <a:tc>
                  <a:txBody>
                    <a:bodyPr/>
                    <a:lstStyle/>
                    <a:p>
                      <a:pPr indent="0" lvl="0" marL="0" rtl="0" algn="l">
                        <a:spcBef>
                          <a:spcPts val="0"/>
                        </a:spcBef>
                        <a:spcAft>
                          <a:spcPts val="0"/>
                        </a:spcAft>
                        <a:buNone/>
                      </a:pPr>
                      <a:r>
                        <a:rPr lang="en"/>
                        <a:t>KPI</a:t>
                      </a:r>
                      <a:endParaRPr/>
                    </a:p>
                  </a:txBody>
                  <a:tcPr marT="91425" marB="91425" marR="91425" marL="91425"/>
                </a:tc>
                <a:tc>
                  <a:txBody>
                    <a:bodyPr/>
                    <a:lstStyle/>
                    <a:p>
                      <a:pPr indent="0" lvl="0" marL="0" rtl="0" algn="l">
                        <a:spcBef>
                          <a:spcPts val="0"/>
                        </a:spcBef>
                        <a:spcAft>
                          <a:spcPts val="0"/>
                        </a:spcAft>
                        <a:buNone/>
                      </a:pPr>
                      <a:r>
                        <a:rPr lang="en"/>
                        <a:t>Baseline</a:t>
                      </a:r>
                      <a:endParaRPr/>
                    </a:p>
                  </a:txBody>
                  <a:tcPr marT="91425" marB="91425" marR="91425" marL="91425"/>
                </a:tc>
                <a:tc>
                  <a:txBody>
                    <a:bodyPr/>
                    <a:lstStyle/>
                    <a:p>
                      <a:pPr indent="0" lvl="0" marL="0" rtl="0" algn="l">
                        <a:spcBef>
                          <a:spcPts val="0"/>
                        </a:spcBef>
                        <a:spcAft>
                          <a:spcPts val="0"/>
                        </a:spcAft>
                        <a:buNone/>
                      </a:pPr>
                      <a:r>
                        <a:rPr lang="en"/>
                        <a:t>Target</a:t>
                      </a:r>
                      <a:endParaRPr/>
                    </a:p>
                  </a:txBody>
                  <a:tcPr marT="91425" marB="91425" marR="91425" marL="91425"/>
                </a:tc>
              </a:tr>
              <a:tr h="596100">
                <a:tc>
                  <a:txBody>
                    <a:bodyPr/>
                    <a:lstStyle/>
                    <a:p>
                      <a:pPr indent="0" lvl="0" marL="0" rtl="0" algn="l">
                        <a:spcBef>
                          <a:spcPts val="0"/>
                        </a:spcBef>
                        <a:spcAft>
                          <a:spcPts val="0"/>
                        </a:spcAft>
                        <a:buNone/>
                      </a:pPr>
                      <a:r>
                        <a:rPr lang="en"/>
                        <a:t>Unloading Time</a:t>
                      </a:r>
                      <a:endParaRPr/>
                    </a:p>
                  </a:txBody>
                  <a:tcPr marT="91425" marB="91425" marR="91425" marL="91425"/>
                </a:tc>
                <a:tc>
                  <a:txBody>
                    <a:bodyPr/>
                    <a:lstStyle/>
                    <a:p>
                      <a:pPr indent="0" lvl="0" marL="0" rtl="0" algn="l">
                        <a:spcBef>
                          <a:spcPts val="0"/>
                        </a:spcBef>
                        <a:spcAft>
                          <a:spcPts val="0"/>
                        </a:spcAft>
                        <a:buNone/>
                      </a:pPr>
                      <a:r>
                        <a:rPr lang="en"/>
                        <a:t>6 seconds</a:t>
                      </a:r>
                      <a:endParaRPr/>
                    </a:p>
                  </a:txBody>
                  <a:tcPr marT="91425" marB="91425" marR="91425" marL="91425"/>
                </a:tc>
                <a:tc>
                  <a:txBody>
                    <a:bodyPr/>
                    <a:lstStyle/>
                    <a:p>
                      <a:pPr indent="0" lvl="0" marL="0" rtl="0" algn="l">
                        <a:spcBef>
                          <a:spcPts val="0"/>
                        </a:spcBef>
                        <a:spcAft>
                          <a:spcPts val="0"/>
                        </a:spcAft>
                        <a:buNone/>
                      </a:pPr>
                      <a:r>
                        <a:rPr lang="en"/>
                        <a:t>≤ 3 seconds</a:t>
                      </a:r>
                      <a:endParaRPr/>
                    </a:p>
                  </a:txBody>
                  <a:tcPr marT="91425" marB="91425" marR="91425" marL="91425"/>
                </a:tc>
              </a:tr>
              <a:tr h="596100">
                <a:tc>
                  <a:txBody>
                    <a:bodyPr/>
                    <a:lstStyle/>
                    <a:p>
                      <a:pPr indent="0" lvl="0" marL="0" rtl="0" algn="l">
                        <a:spcBef>
                          <a:spcPts val="0"/>
                        </a:spcBef>
                        <a:spcAft>
                          <a:spcPts val="0"/>
                        </a:spcAft>
                        <a:buNone/>
                      </a:pPr>
                      <a:r>
                        <a:rPr lang="en"/>
                        <a:t>Loading</a:t>
                      </a:r>
                      <a:endParaRPr/>
                    </a:p>
                  </a:txBody>
                  <a:tcPr marT="91425" marB="91425" marR="91425" marL="91425"/>
                </a:tc>
                <a:tc>
                  <a:txBody>
                    <a:bodyPr/>
                    <a:lstStyle/>
                    <a:p>
                      <a:pPr indent="0" lvl="0" marL="0" rtl="0" algn="l">
                        <a:spcBef>
                          <a:spcPts val="0"/>
                        </a:spcBef>
                        <a:spcAft>
                          <a:spcPts val="0"/>
                        </a:spcAft>
                        <a:buNone/>
                      </a:pPr>
                      <a:r>
                        <a:rPr lang="en"/>
                        <a:t>4 seconds</a:t>
                      </a:r>
                      <a:endParaRPr/>
                    </a:p>
                  </a:txBody>
                  <a:tcPr marT="91425" marB="91425" marR="91425" marL="91425"/>
                </a:tc>
                <a:tc>
                  <a:txBody>
                    <a:bodyPr/>
                    <a:lstStyle/>
                    <a:p>
                      <a:pPr indent="0" lvl="0" marL="0" rtl="0" algn="l">
                        <a:spcBef>
                          <a:spcPts val="0"/>
                        </a:spcBef>
                        <a:spcAft>
                          <a:spcPts val="0"/>
                        </a:spcAft>
                        <a:buNone/>
                      </a:pPr>
                      <a:r>
                        <a:rPr lang="en"/>
                        <a:t>≤ 2 seconds</a:t>
                      </a:r>
                      <a:endParaRPr/>
                    </a:p>
                  </a:txBody>
                  <a:tcPr marT="91425" marB="91425" marR="91425" marL="91425"/>
                </a:tc>
              </a:tr>
              <a:tr h="596100">
                <a:tc>
                  <a:txBody>
                    <a:bodyPr/>
                    <a:lstStyle/>
                    <a:p>
                      <a:pPr indent="0" lvl="0" marL="0" rtl="0" algn="l">
                        <a:spcBef>
                          <a:spcPts val="0"/>
                        </a:spcBef>
                        <a:spcAft>
                          <a:spcPts val="0"/>
                        </a:spcAft>
                        <a:buNone/>
                      </a:pPr>
                      <a:r>
                        <a:rPr lang="en"/>
                        <a:t>Throughput</a:t>
                      </a:r>
                      <a:endParaRPr/>
                    </a:p>
                  </a:txBody>
                  <a:tcPr marT="91425" marB="91425" marR="91425" marL="91425"/>
                </a:tc>
                <a:tc>
                  <a:txBody>
                    <a:bodyPr/>
                    <a:lstStyle/>
                    <a:p>
                      <a:pPr indent="0" lvl="0" marL="0" rtl="0" algn="l">
                        <a:spcBef>
                          <a:spcPts val="0"/>
                        </a:spcBef>
                        <a:spcAft>
                          <a:spcPts val="0"/>
                        </a:spcAft>
                        <a:buNone/>
                      </a:pPr>
                      <a:r>
                        <a:rPr lang="en"/>
                        <a:t>360 totes/hr</a:t>
                      </a:r>
                      <a:endParaRPr/>
                    </a:p>
                  </a:txBody>
                  <a:tcPr marT="91425" marB="91425" marR="91425" marL="91425"/>
                </a:tc>
                <a:tc>
                  <a:txBody>
                    <a:bodyPr/>
                    <a:lstStyle/>
                    <a:p>
                      <a:pPr indent="0" lvl="0" marL="0" rtl="0" algn="l">
                        <a:spcBef>
                          <a:spcPts val="0"/>
                        </a:spcBef>
                        <a:spcAft>
                          <a:spcPts val="0"/>
                        </a:spcAft>
                        <a:buNone/>
                      </a:pPr>
                      <a:r>
                        <a:rPr lang="en"/>
                        <a:t>≥720 totes/hr</a:t>
                      </a:r>
                      <a:endParaRPr/>
                    </a:p>
                  </a:txBody>
                  <a:tcPr marT="91425" marB="91425" marR="91425" marL="91425"/>
                </a:tc>
              </a:tr>
              <a:tr h="596100">
                <a:tc>
                  <a:txBody>
                    <a:bodyPr/>
                    <a:lstStyle/>
                    <a:p>
                      <a:pPr indent="0" lvl="0" marL="0" rtl="0" algn="l">
                        <a:spcBef>
                          <a:spcPts val="0"/>
                        </a:spcBef>
                        <a:spcAft>
                          <a:spcPts val="0"/>
                        </a:spcAft>
                        <a:buNone/>
                      </a:pPr>
                      <a:r>
                        <a:rPr lang="en"/>
                        <a:t>Daily Cost</a:t>
                      </a:r>
                      <a:endParaRPr/>
                    </a:p>
                  </a:txBody>
                  <a:tcPr marT="91425" marB="91425" marR="91425" marL="91425"/>
                </a:tc>
                <a:tc>
                  <a:txBody>
                    <a:bodyPr/>
                    <a:lstStyle/>
                    <a:p>
                      <a:pPr indent="0" lvl="0" marL="0" rtl="0" algn="l">
                        <a:spcBef>
                          <a:spcPts val="0"/>
                        </a:spcBef>
                        <a:spcAft>
                          <a:spcPts val="0"/>
                        </a:spcAft>
                        <a:buNone/>
                      </a:pPr>
                      <a:r>
                        <a:rPr lang="en"/>
                        <a:t>Variable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t>
                      </a:r>
                      <a:r>
                        <a:rPr lang="en"/>
                        <a:t>30% reduction</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